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6" r:id="rId3"/>
    <p:sldId id="277" r:id="rId4"/>
    <p:sldId id="257" r:id="rId5"/>
    <p:sldId id="258" r:id="rId6"/>
    <p:sldId id="260" r:id="rId7"/>
    <p:sldId id="263" r:id="rId8"/>
    <p:sldId id="265" r:id="rId9"/>
    <p:sldId id="280" r:id="rId10"/>
    <p:sldId id="278" r:id="rId11"/>
    <p:sldId id="283"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BB40A-A45A-47CA-9218-C429559A9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90D4901-C26D-4779-AC8A-19654D4A23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E6D2477-4437-4E39-9D2B-B05FF942666B}"/>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98CF0336-5A08-49CD-996A-41D4D7F50B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8BFA99-336E-49A9-A556-2E8D2940A3AB}"/>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43409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CE9D3-FE10-4E40-B1A3-FD9FB4422F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FDA9F1-EF5C-484B-B1B1-3CAD03611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78B97C-2DBB-47CF-B003-79F93EBAC122}"/>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BED01EF0-82E7-4E28-A2ED-2835E20368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556555-2C7D-4852-AFC1-5AD5D84487D7}"/>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878398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794DBD-1794-4020-B0D7-0A02CDC904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FA3D4A-2F51-429E-A6AC-443B675537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128283-755A-4FB7-8B9E-D7773D67CEEF}"/>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2DECC4B1-AC0F-41BE-8126-5B394CFC4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CAA9C0-D463-4D31-AC68-31078F9771D7}"/>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082960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2840-7BC7-4B45-BD27-7C4E06B79C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850248-3D3D-42F0-AF06-BCB0E9E44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C9990D-B301-4B64-ACF1-A496E297BDEC}"/>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FB2DE61D-449A-4024-8090-E0002825C1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A991C7-54A5-4DDC-9BE2-57A1B6425A9F}"/>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99923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3C4E-CCFE-43AF-B89D-AB2941CE85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CBB3C93-7B6E-4043-BF2F-205634459F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0D00DB-C09C-4D57-9F4D-3E3A209E078A}"/>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C9524121-5FD3-4B88-841A-94EE994561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EF3E89-CEC3-4083-BC4E-4E3960C2E793}"/>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19366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16CA-1A97-448D-A147-C7F0C812A6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CBE26C-BFC0-4BCE-A3BD-BD56995F7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8EDF86-6F5C-488F-AED3-15D03D159B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E6D298-C667-4691-95DD-7E5BF7FD6A00}"/>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6" name="Footer Placeholder 5">
            <a:extLst>
              <a:ext uri="{FF2B5EF4-FFF2-40B4-BE49-F238E27FC236}">
                <a16:creationId xmlns:a16="http://schemas.microsoft.com/office/drawing/2014/main" id="{EB359CD3-3888-4A07-84DC-2003B5052B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C5C230-EF08-4981-8C56-DCD7A70E4E19}"/>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887636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9BE7-3136-4670-B77C-AC2C911C93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136DEE-5671-4B09-B839-5125B48F08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C11FA0-CA1F-4F29-BFB3-BBC33CF463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D1A81E-2B3A-48D1-ADD5-7FEB219132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9B1BA-3772-443D-BC60-CE74B22FF6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F7C3D1F-F0FF-4C5E-A079-B5444843EAAB}"/>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8" name="Footer Placeholder 7">
            <a:extLst>
              <a:ext uri="{FF2B5EF4-FFF2-40B4-BE49-F238E27FC236}">
                <a16:creationId xmlns:a16="http://schemas.microsoft.com/office/drawing/2014/main" id="{F2F783B5-3E55-4D59-A5EB-543C49FF9D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9F6A39B-7FCA-4F43-994D-6D88F9260FC8}"/>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4193588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4809D-C56F-4791-A5A0-73BD9712BA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66BD3F-2932-4F68-91D1-8F8AA79F0384}"/>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4" name="Footer Placeholder 3">
            <a:extLst>
              <a:ext uri="{FF2B5EF4-FFF2-40B4-BE49-F238E27FC236}">
                <a16:creationId xmlns:a16="http://schemas.microsoft.com/office/drawing/2014/main" id="{A3143F9E-87E4-421E-826B-7E7FEC1CEA4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9607C5C-D7CA-4FE3-9BE2-B63FEB0C9671}"/>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780167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8A3861-C353-4B87-B9B2-F19B3DFDD49A}"/>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3" name="Footer Placeholder 2">
            <a:extLst>
              <a:ext uri="{FF2B5EF4-FFF2-40B4-BE49-F238E27FC236}">
                <a16:creationId xmlns:a16="http://schemas.microsoft.com/office/drawing/2014/main" id="{C78050C3-F063-4EC6-880D-B13608F360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F6202B3-2DA6-43F9-811C-51DA5F9566AD}"/>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3894856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0B4F-7448-4DD7-A86F-B399CFE1B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05197A-DBB9-4E35-9267-93C42451F2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D026DF-91EC-450D-B190-6C53DFAC3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6CF2A-EA54-448A-B783-6AB03B71CA4E}"/>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6" name="Footer Placeholder 5">
            <a:extLst>
              <a:ext uri="{FF2B5EF4-FFF2-40B4-BE49-F238E27FC236}">
                <a16:creationId xmlns:a16="http://schemas.microsoft.com/office/drawing/2014/main" id="{DF864FF0-6D98-4578-858B-57986DB4B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F2A0E6-A34B-4AFB-9190-F6F6D6D7595E}"/>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14865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EA20-37C2-482B-B995-869003BDE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9E11F7-FE49-4A6E-9815-FB9A8C161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175EC2-BD73-49AB-A3A8-F318646EF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61543D-DB86-4589-BCFC-4B045BAFD102}"/>
              </a:ext>
            </a:extLst>
          </p:cNvPr>
          <p:cNvSpPr>
            <a:spLocks noGrp="1"/>
          </p:cNvSpPr>
          <p:nvPr>
            <p:ph type="dt" sz="half" idx="10"/>
          </p:nvPr>
        </p:nvSpPr>
        <p:spPr/>
        <p:txBody>
          <a:bodyPr/>
          <a:lstStyle/>
          <a:p>
            <a:fld id="{35C607ED-E457-4FC4-8366-5578BCCC0F01}" type="datetimeFigureOut">
              <a:rPr lang="en-IN" smtClean="0"/>
              <a:t>30-10-2021</a:t>
            </a:fld>
            <a:endParaRPr lang="en-IN"/>
          </a:p>
        </p:txBody>
      </p:sp>
      <p:sp>
        <p:nvSpPr>
          <p:cNvPr id="6" name="Footer Placeholder 5">
            <a:extLst>
              <a:ext uri="{FF2B5EF4-FFF2-40B4-BE49-F238E27FC236}">
                <a16:creationId xmlns:a16="http://schemas.microsoft.com/office/drawing/2014/main" id="{6C4B3D4B-3946-4A2E-9ADC-36286A69F6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A83089-9635-4095-A5B6-D735B9DF5F1A}"/>
              </a:ext>
            </a:extLst>
          </p:cNvPr>
          <p:cNvSpPr>
            <a:spLocks noGrp="1"/>
          </p:cNvSpPr>
          <p:nvPr>
            <p:ph type="sldNum" sz="quarter" idx="12"/>
          </p:nvPr>
        </p:nvSpPr>
        <p:spPr/>
        <p:txBody>
          <a:bodyPr/>
          <a:lstStyle/>
          <a:p>
            <a:fld id="{16CD254F-E46A-4407-9E68-734D169DA459}" type="slidenum">
              <a:rPr lang="en-IN" smtClean="0"/>
              <a:t>‹#›</a:t>
            </a:fld>
            <a:endParaRPr lang="en-IN"/>
          </a:p>
        </p:txBody>
      </p:sp>
    </p:spTree>
    <p:extLst>
      <p:ext uri="{BB962C8B-B14F-4D97-AF65-F5344CB8AC3E}">
        <p14:creationId xmlns:p14="http://schemas.microsoft.com/office/powerpoint/2010/main" val="279568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48EF68-26ED-433F-8B1F-C4F4D56E35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75E86C-62A2-4A34-AB3F-4BEA550C9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059FAB-4443-41AF-A7CF-591D54D09D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607ED-E457-4FC4-8366-5578BCCC0F01}" type="datetimeFigureOut">
              <a:rPr lang="en-IN" smtClean="0"/>
              <a:t>30-10-2021</a:t>
            </a:fld>
            <a:endParaRPr lang="en-IN"/>
          </a:p>
        </p:txBody>
      </p:sp>
      <p:sp>
        <p:nvSpPr>
          <p:cNvPr id="5" name="Footer Placeholder 4">
            <a:extLst>
              <a:ext uri="{FF2B5EF4-FFF2-40B4-BE49-F238E27FC236}">
                <a16:creationId xmlns:a16="http://schemas.microsoft.com/office/drawing/2014/main" id="{03A2D913-BAF7-4D17-80DD-4F9A2E67FE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87A7BB-8726-42BD-BF61-097749858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CD254F-E46A-4407-9E68-734D169DA459}" type="slidenum">
              <a:rPr lang="en-IN" smtClean="0"/>
              <a:t>‹#›</a:t>
            </a:fld>
            <a:endParaRPr lang="en-IN"/>
          </a:p>
        </p:txBody>
      </p:sp>
    </p:spTree>
    <p:extLst>
      <p:ext uri="{BB962C8B-B14F-4D97-AF65-F5344CB8AC3E}">
        <p14:creationId xmlns:p14="http://schemas.microsoft.com/office/powerpoint/2010/main" val="3884978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5" descr="Desk with stethoscope and computer keyboard">
            <a:extLst>
              <a:ext uri="{FF2B5EF4-FFF2-40B4-BE49-F238E27FC236}">
                <a16:creationId xmlns:a16="http://schemas.microsoft.com/office/drawing/2014/main" id="{159531BC-3709-4DED-80BF-34537BE8CF31}"/>
              </a:ext>
            </a:extLst>
          </p:cNvPr>
          <p:cNvPicPr>
            <a:picLocks noChangeAspect="1"/>
          </p:cNvPicPr>
          <p:nvPr/>
        </p:nvPicPr>
        <p:blipFill rotWithShape="1">
          <a:blip r:embed="rId2"/>
          <a:srcRect l="6652" t="6593" r="14528" b="-1"/>
          <a:stretch/>
        </p:blipFill>
        <p:spPr>
          <a:xfrm>
            <a:off x="3522468" y="10"/>
            <a:ext cx="8669532" cy="6857990"/>
          </a:xfrm>
          <a:prstGeom prst="rect">
            <a:avLst/>
          </a:prstGeom>
        </p:spPr>
      </p:pic>
      <p:sp>
        <p:nvSpPr>
          <p:cNvPr id="30" name="Rectangle 2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3">
            <a:extLst>
              <a:ext uri="{FF2B5EF4-FFF2-40B4-BE49-F238E27FC236}">
                <a16:creationId xmlns:a16="http://schemas.microsoft.com/office/drawing/2014/main" id="{927FC5F4-7F10-4EB7-A2CD-2D4C4AFCDAB1}"/>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t>PGP AI ML – Capstone Interim Submission</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a:t>Group A CV Batch 1</a:t>
            </a:r>
          </a:p>
        </p:txBody>
      </p:sp>
    </p:spTree>
    <p:extLst>
      <p:ext uri="{BB962C8B-B14F-4D97-AF65-F5344CB8AC3E}">
        <p14:creationId xmlns:p14="http://schemas.microsoft.com/office/powerpoint/2010/main" val="23813726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Models if molecules in science classroom">
            <a:extLst>
              <a:ext uri="{FF2B5EF4-FFF2-40B4-BE49-F238E27FC236}">
                <a16:creationId xmlns:a16="http://schemas.microsoft.com/office/drawing/2014/main" id="{B3A2A13F-8FB7-41BF-8048-02F9A112185D}"/>
              </a:ext>
            </a:extLst>
          </p:cNvPr>
          <p:cNvPicPr>
            <a:picLocks noChangeAspect="1"/>
          </p:cNvPicPr>
          <p:nvPr/>
        </p:nvPicPr>
        <p:blipFill rotWithShape="1">
          <a:blip r:embed="rId2"/>
          <a:srcRect l="1602" t="6484" r="19495" b="-1"/>
          <a:stretch/>
        </p:blipFill>
        <p:spPr>
          <a:xfrm>
            <a:off x="3523488" y="10"/>
            <a:ext cx="8668512" cy="6857990"/>
          </a:xfrm>
          <a:prstGeom prst="rect">
            <a:avLst/>
          </a:prstGeom>
        </p:spPr>
      </p:pic>
      <p:sp>
        <p:nvSpPr>
          <p:cNvPr id="47" name="Rectangle 4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D7DB12-7E00-497A-B5A2-FB035CC42F9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Model </a:t>
            </a:r>
            <a:br>
              <a:rPr lang="en-US" sz="4800" dirty="0"/>
            </a:br>
            <a:r>
              <a:rPr lang="en-US" sz="4800" dirty="0"/>
              <a:t>Building</a:t>
            </a:r>
          </a:p>
        </p:txBody>
      </p:sp>
      <p:sp>
        <p:nvSpPr>
          <p:cNvPr id="49" name="Rectangle 4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2277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udio sound board">
            <a:extLst>
              <a:ext uri="{FF2B5EF4-FFF2-40B4-BE49-F238E27FC236}">
                <a16:creationId xmlns:a16="http://schemas.microsoft.com/office/drawing/2014/main" id="{EFF9BA1F-1051-4E9D-80FE-E461DF9FFE83}"/>
              </a:ext>
            </a:extLst>
          </p:cNvPr>
          <p:cNvPicPr>
            <a:picLocks noChangeAspect="1"/>
          </p:cNvPicPr>
          <p:nvPr/>
        </p:nvPicPr>
        <p:blipFill rotWithShape="1">
          <a:blip r:embed="rId2"/>
          <a:srcRect l="23298" t="9091"/>
          <a:stretch/>
        </p:blipFill>
        <p:spPr>
          <a:xfrm>
            <a:off x="-2" y="10"/>
            <a:ext cx="8668512" cy="6857990"/>
          </a:xfrm>
          <a:prstGeom prst="rect">
            <a:avLst/>
          </a:prstGeom>
        </p:spPr>
      </p:pic>
      <p:sp>
        <p:nvSpPr>
          <p:cNvPr id="36" name="Rectangle 3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32C162-CB95-42DB-BE15-D62C9ED53122}"/>
              </a:ext>
            </a:extLst>
          </p:cNvPr>
          <p:cNvSpPr>
            <a:spLocks noGrp="1"/>
          </p:cNvSpPr>
          <p:nvPr>
            <p:ph type="ctrTitle"/>
          </p:nvPr>
        </p:nvSpPr>
        <p:spPr>
          <a:xfrm>
            <a:off x="7848600" y="1122363"/>
            <a:ext cx="4023360" cy="3204134"/>
          </a:xfrm>
        </p:spPr>
        <p:txBody>
          <a:bodyPr anchor="b">
            <a:noAutofit/>
          </a:bodyPr>
          <a:lstStyle/>
          <a:p>
            <a:pPr algn="l"/>
            <a:r>
              <a:rPr lang="en-US" sz="2000" dirty="0"/>
              <a:t>Since the problem statement requires us to read images, we use CNN and various state of the art deep learning architectures listed here to identify lung opacity with higher accuracy and recall</a:t>
            </a:r>
            <a:br>
              <a:rPr lang="en-US" sz="2000" dirty="0"/>
            </a:br>
            <a:br>
              <a:rPr lang="en-US" sz="2000" dirty="0"/>
            </a:br>
            <a:br>
              <a:rPr lang="en-US" sz="2000" dirty="0"/>
            </a:br>
            <a:br>
              <a:rPr lang="en-US" sz="2000" dirty="0"/>
            </a:br>
            <a:endParaRPr lang="en-IN" sz="2000" dirty="0"/>
          </a:p>
        </p:txBody>
      </p:sp>
      <p:sp>
        <p:nvSpPr>
          <p:cNvPr id="3" name="Subtitle 2">
            <a:extLst>
              <a:ext uri="{FF2B5EF4-FFF2-40B4-BE49-F238E27FC236}">
                <a16:creationId xmlns:a16="http://schemas.microsoft.com/office/drawing/2014/main" id="{37C10358-FC37-4CF3-8630-7ABBEEDB220C}"/>
              </a:ext>
            </a:extLst>
          </p:cNvPr>
          <p:cNvSpPr>
            <a:spLocks noGrp="1"/>
          </p:cNvSpPr>
          <p:nvPr>
            <p:ph type="subTitle" idx="1"/>
          </p:nvPr>
        </p:nvSpPr>
        <p:spPr>
          <a:xfrm>
            <a:off x="5952835" y="5257824"/>
            <a:ext cx="5555673" cy="1025749"/>
          </a:xfrm>
          <a:solidFill>
            <a:schemeClr val="tx2">
              <a:alpha val="26000"/>
            </a:schemeClr>
          </a:solidFill>
        </p:spPr>
        <p:txBody>
          <a:bodyPr>
            <a:normAutofit fontScale="92500" lnSpcReduction="20000"/>
          </a:bodyPr>
          <a:lstStyle/>
          <a:p>
            <a:pPr algn="l"/>
            <a:endParaRPr lang="en-US" kern="1200" dirty="0">
              <a:solidFill>
                <a:schemeClr val="accent2"/>
              </a:solidFill>
            </a:endParaRPr>
          </a:p>
          <a:p>
            <a:pPr algn="l"/>
            <a:r>
              <a:rPr lang="en-US" kern="1200" dirty="0">
                <a:solidFill>
                  <a:schemeClr val="accent2"/>
                </a:solidFill>
              </a:rPr>
              <a:t>From the consolidated results, </a:t>
            </a:r>
            <a:r>
              <a:rPr lang="en-US" b="1" kern="1200" dirty="0">
                <a:solidFill>
                  <a:schemeClr val="accent2"/>
                </a:solidFill>
              </a:rPr>
              <a:t>VGG19 </a:t>
            </a:r>
            <a:r>
              <a:rPr lang="en-US" kern="1200" dirty="0">
                <a:solidFill>
                  <a:schemeClr val="accent2"/>
                </a:solidFill>
              </a:rPr>
              <a:t>seems to be the best model with highest recall</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2" name="Table 4">
            <a:extLst>
              <a:ext uri="{FF2B5EF4-FFF2-40B4-BE49-F238E27FC236}">
                <a16:creationId xmlns:a16="http://schemas.microsoft.com/office/drawing/2014/main" id="{D771DD9E-11D8-480A-9F79-EEAC9C1103AA}"/>
              </a:ext>
            </a:extLst>
          </p:cNvPr>
          <p:cNvGraphicFramePr>
            <a:graphicFrameLocks/>
          </p:cNvGraphicFramePr>
          <p:nvPr>
            <p:extLst>
              <p:ext uri="{D42A27DB-BD31-4B8C-83A1-F6EECF244321}">
                <p14:modId xmlns:p14="http://schemas.microsoft.com/office/powerpoint/2010/main" val="3002195329"/>
              </p:ext>
            </p:extLst>
          </p:nvPr>
        </p:nvGraphicFramePr>
        <p:xfrm>
          <a:off x="182032" y="1758527"/>
          <a:ext cx="7056968" cy="2926080"/>
        </p:xfrm>
        <a:graphic>
          <a:graphicData uri="http://schemas.openxmlformats.org/drawingml/2006/table">
            <a:tbl>
              <a:tblPr firstRow="1" bandRow="1">
                <a:tableStyleId>{0660B408-B3CF-4A94-85FC-2B1E0A45F4A2}</a:tableStyleId>
              </a:tblPr>
              <a:tblGrid>
                <a:gridCol w="1915919">
                  <a:extLst>
                    <a:ext uri="{9D8B030D-6E8A-4147-A177-3AD203B41FA5}">
                      <a16:colId xmlns:a16="http://schemas.microsoft.com/office/drawing/2014/main" val="1129691327"/>
                    </a:ext>
                  </a:extLst>
                </a:gridCol>
                <a:gridCol w="1265305">
                  <a:extLst>
                    <a:ext uri="{9D8B030D-6E8A-4147-A177-3AD203B41FA5}">
                      <a16:colId xmlns:a16="http://schemas.microsoft.com/office/drawing/2014/main" val="2015808997"/>
                    </a:ext>
                  </a:extLst>
                </a:gridCol>
                <a:gridCol w="1233373">
                  <a:extLst>
                    <a:ext uri="{9D8B030D-6E8A-4147-A177-3AD203B41FA5}">
                      <a16:colId xmlns:a16="http://schemas.microsoft.com/office/drawing/2014/main" val="2119890130"/>
                    </a:ext>
                  </a:extLst>
                </a:gridCol>
                <a:gridCol w="1154304">
                  <a:extLst>
                    <a:ext uri="{9D8B030D-6E8A-4147-A177-3AD203B41FA5}">
                      <a16:colId xmlns:a16="http://schemas.microsoft.com/office/drawing/2014/main" val="733525165"/>
                    </a:ext>
                  </a:extLst>
                </a:gridCol>
                <a:gridCol w="1488067">
                  <a:extLst>
                    <a:ext uri="{9D8B030D-6E8A-4147-A177-3AD203B41FA5}">
                      <a16:colId xmlns:a16="http://schemas.microsoft.com/office/drawing/2014/main" val="1634333679"/>
                    </a:ext>
                  </a:extLst>
                </a:gridCol>
              </a:tblGrid>
              <a:tr h="349837">
                <a:tc>
                  <a:txBody>
                    <a:bodyPr/>
                    <a:lstStyle/>
                    <a:p>
                      <a:r>
                        <a:rPr lang="en-US"/>
                        <a:t>Architectures</a:t>
                      </a:r>
                      <a:endParaRPr lang="en-IN" dirty="0"/>
                    </a:p>
                  </a:txBody>
                  <a:tcPr/>
                </a:tc>
                <a:tc>
                  <a:txBody>
                    <a:bodyPr/>
                    <a:lstStyle/>
                    <a:p>
                      <a:pPr algn="ctr"/>
                      <a:r>
                        <a:rPr lang="en-US"/>
                        <a:t>Accuracy</a:t>
                      </a:r>
                      <a:endParaRPr lang="en-IN" dirty="0"/>
                    </a:p>
                  </a:txBody>
                  <a:tcPr/>
                </a:tc>
                <a:tc>
                  <a:txBody>
                    <a:bodyPr/>
                    <a:lstStyle/>
                    <a:p>
                      <a:pPr algn="ctr"/>
                      <a:r>
                        <a:rPr lang="en-US"/>
                        <a:t>Precision </a:t>
                      </a:r>
                      <a:endParaRPr lang="en-IN" dirty="0"/>
                    </a:p>
                  </a:txBody>
                  <a:tcPr/>
                </a:tc>
                <a:tc>
                  <a:txBody>
                    <a:bodyPr/>
                    <a:lstStyle/>
                    <a:p>
                      <a:pPr algn="ctr"/>
                      <a:r>
                        <a:rPr lang="en-US" dirty="0"/>
                        <a:t>Recall</a:t>
                      </a:r>
                      <a:endParaRPr lang="en-IN" dirty="0"/>
                    </a:p>
                  </a:txBody>
                  <a:tcPr/>
                </a:tc>
                <a:tc>
                  <a:txBody>
                    <a:bodyPr/>
                    <a:lstStyle/>
                    <a:p>
                      <a:pPr algn="ctr"/>
                      <a:r>
                        <a:rPr lang="en-US"/>
                        <a:t>AUC-ROC</a:t>
                      </a:r>
                      <a:endParaRPr lang="en-IN" dirty="0"/>
                    </a:p>
                  </a:txBody>
                  <a:tcPr/>
                </a:tc>
                <a:extLst>
                  <a:ext uri="{0D108BD9-81ED-4DB2-BD59-A6C34878D82A}">
                    <a16:rowId xmlns:a16="http://schemas.microsoft.com/office/drawing/2014/main" val="4179831507"/>
                  </a:ext>
                </a:extLst>
              </a:tr>
              <a:tr h="349837">
                <a:tc>
                  <a:txBody>
                    <a:bodyPr/>
                    <a:lstStyle/>
                    <a:p>
                      <a:r>
                        <a:rPr lang="en-US"/>
                        <a:t>Basic</a:t>
                      </a:r>
                      <a:r>
                        <a:rPr lang="en-IN"/>
                        <a:t> CNN</a:t>
                      </a:r>
                      <a:endParaRPr lang="en-US" dirty="0"/>
                    </a:p>
                  </a:txBody>
                  <a:tcPr/>
                </a:tc>
                <a:tc>
                  <a:txBody>
                    <a:bodyPr/>
                    <a:lstStyle/>
                    <a:p>
                      <a:pPr algn="ctr"/>
                      <a:endParaRPr lang="en-IN" dirty="0"/>
                    </a:p>
                  </a:txBody>
                  <a:tcPr/>
                </a:tc>
                <a:tc>
                  <a:txBody>
                    <a:bodyPr/>
                    <a:lstStyle/>
                    <a:p>
                      <a:pPr algn="ctr"/>
                      <a:endParaRPr lang="en-IN"/>
                    </a:p>
                  </a:txBody>
                  <a:tcPr/>
                </a:tc>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1072149025"/>
                  </a:ext>
                </a:extLst>
              </a:tr>
              <a:tr h="349837">
                <a:tc>
                  <a:txBody>
                    <a:bodyPr/>
                    <a:lstStyle/>
                    <a:p>
                      <a:r>
                        <a:rPr lang="en-US"/>
                        <a:t>UNet</a:t>
                      </a:r>
                      <a:endParaRPr lang="en-IN" dirty="0"/>
                    </a:p>
                  </a:txBody>
                  <a:tcPr/>
                </a:tc>
                <a:tc>
                  <a:txBody>
                    <a:bodyPr/>
                    <a:lstStyle/>
                    <a:p>
                      <a:pPr algn="ctr"/>
                      <a:endParaRPr lang="en-IN" dirty="0"/>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extLst>
                  <a:ext uri="{0D108BD9-81ED-4DB2-BD59-A6C34878D82A}">
                    <a16:rowId xmlns:a16="http://schemas.microsoft.com/office/drawing/2014/main" val="787589279"/>
                  </a:ext>
                </a:extLst>
              </a:tr>
              <a:tr h="349837">
                <a:tc>
                  <a:txBody>
                    <a:bodyPr/>
                    <a:lstStyle/>
                    <a:p>
                      <a:r>
                        <a:rPr lang="en-US" dirty="0"/>
                        <a:t>Faster RCNN</a:t>
                      </a:r>
                      <a:endParaRPr lang="en-IN" dirty="0"/>
                    </a:p>
                  </a:txBody>
                  <a:tcPr/>
                </a:tc>
                <a:tc>
                  <a:txBody>
                    <a:bodyPr/>
                    <a:lstStyle/>
                    <a:p>
                      <a:pPr algn="ctr"/>
                      <a:r>
                        <a:rPr lang="en-US"/>
                        <a:t>78.4%</a:t>
                      </a:r>
                      <a:endParaRPr lang="en-IN" dirty="0"/>
                    </a:p>
                  </a:txBody>
                  <a:tcPr/>
                </a:tc>
                <a:tc>
                  <a:txBody>
                    <a:bodyPr/>
                    <a:lstStyle/>
                    <a:p>
                      <a:pPr algn="ctr"/>
                      <a:r>
                        <a:rPr lang="en-US"/>
                        <a:t>69%</a:t>
                      </a:r>
                      <a:endParaRPr lang="en-IN" dirty="0"/>
                    </a:p>
                  </a:txBody>
                  <a:tcPr/>
                </a:tc>
                <a:tc>
                  <a:txBody>
                    <a:bodyPr/>
                    <a:lstStyle/>
                    <a:p>
                      <a:pPr algn="ctr"/>
                      <a:r>
                        <a:rPr lang="en-US"/>
                        <a:t>15%</a:t>
                      </a:r>
                      <a:endParaRPr lang="en-IN" dirty="0"/>
                    </a:p>
                  </a:txBody>
                  <a:tcPr/>
                </a:tc>
                <a:tc>
                  <a:txBody>
                    <a:bodyPr/>
                    <a:lstStyle/>
                    <a:p>
                      <a:pPr algn="ctr"/>
                      <a:endParaRPr lang="en-IN" dirty="0"/>
                    </a:p>
                  </a:txBody>
                  <a:tcPr/>
                </a:tc>
                <a:extLst>
                  <a:ext uri="{0D108BD9-81ED-4DB2-BD59-A6C34878D82A}">
                    <a16:rowId xmlns:a16="http://schemas.microsoft.com/office/drawing/2014/main" val="4189843590"/>
                  </a:ext>
                </a:extLst>
              </a:tr>
              <a:tr h="349837">
                <a:tc>
                  <a:txBody>
                    <a:bodyPr/>
                    <a:lstStyle/>
                    <a:p>
                      <a:r>
                        <a:rPr lang="en-US"/>
                        <a:t>VGG19</a:t>
                      </a:r>
                      <a:endParaRPr lang="en-IN" dirty="0"/>
                    </a:p>
                  </a:txBody>
                  <a:tcPr/>
                </a:tc>
                <a:tc>
                  <a:txBody>
                    <a:bodyPr/>
                    <a:lstStyle/>
                    <a:p>
                      <a:pPr algn="ctr"/>
                      <a:r>
                        <a:rPr lang="en-US" dirty="0"/>
                        <a:t>87%</a:t>
                      </a:r>
                      <a:endParaRPr lang="en-IN" dirty="0"/>
                    </a:p>
                  </a:txBody>
                  <a:tcPr/>
                </a:tc>
                <a:tc>
                  <a:txBody>
                    <a:bodyPr/>
                    <a:lstStyle/>
                    <a:p>
                      <a:pPr algn="ctr"/>
                      <a:r>
                        <a:rPr lang="en-US" dirty="0"/>
                        <a:t>66%</a:t>
                      </a:r>
                      <a:endParaRPr lang="en-IN" dirty="0"/>
                    </a:p>
                  </a:txBody>
                  <a:tcPr/>
                </a:tc>
                <a:tc>
                  <a:txBody>
                    <a:bodyPr/>
                    <a:lstStyle/>
                    <a:p>
                      <a:pPr algn="ctr"/>
                      <a:r>
                        <a:rPr lang="en-US" dirty="0"/>
                        <a:t>78%</a:t>
                      </a:r>
                      <a:endParaRPr lang="en-IN" dirty="0"/>
                    </a:p>
                  </a:txBody>
                  <a:tcPr/>
                </a:tc>
                <a:tc>
                  <a:txBody>
                    <a:bodyPr/>
                    <a:lstStyle/>
                    <a:p>
                      <a:pPr algn="ctr"/>
                      <a:r>
                        <a:rPr lang="en-US" dirty="0"/>
                        <a:t>93.22%</a:t>
                      </a:r>
                      <a:endParaRPr lang="en-IN" dirty="0"/>
                    </a:p>
                  </a:txBody>
                  <a:tcPr/>
                </a:tc>
                <a:extLst>
                  <a:ext uri="{0D108BD9-81ED-4DB2-BD59-A6C34878D82A}">
                    <a16:rowId xmlns:a16="http://schemas.microsoft.com/office/drawing/2014/main" val="2250079126"/>
                  </a:ext>
                </a:extLst>
              </a:tr>
              <a:tr h="349837">
                <a:tc>
                  <a:txBody>
                    <a:bodyPr/>
                    <a:lstStyle/>
                    <a:p>
                      <a:r>
                        <a:rPr lang="en-US"/>
                        <a:t>VGG16</a:t>
                      </a:r>
                      <a:endParaRPr lang="en-IN" dirty="0"/>
                    </a:p>
                  </a:txBody>
                  <a:tcPr/>
                </a:tc>
                <a:tc>
                  <a:txBody>
                    <a:bodyPr/>
                    <a:lstStyle/>
                    <a:p>
                      <a:pPr algn="ctr"/>
                      <a:r>
                        <a:rPr lang="en-US" dirty="0"/>
                        <a:t>85%</a:t>
                      </a:r>
                      <a:endParaRPr lang="en-IN" dirty="0"/>
                    </a:p>
                  </a:txBody>
                  <a:tcPr/>
                </a:tc>
                <a:tc>
                  <a:txBody>
                    <a:bodyPr/>
                    <a:lstStyle/>
                    <a:p>
                      <a:pPr algn="ctr"/>
                      <a:r>
                        <a:rPr lang="en-US" dirty="0"/>
                        <a:t>64%</a:t>
                      </a:r>
                      <a:endParaRPr lang="en-IN" dirty="0"/>
                    </a:p>
                  </a:txBody>
                  <a:tcPr/>
                </a:tc>
                <a:tc>
                  <a:txBody>
                    <a:bodyPr/>
                    <a:lstStyle/>
                    <a:p>
                      <a:pPr algn="ctr"/>
                      <a:r>
                        <a:rPr lang="en-US" dirty="0"/>
                        <a:t>91%</a:t>
                      </a:r>
                      <a:endParaRPr lang="en-IN" dirty="0"/>
                    </a:p>
                  </a:txBody>
                  <a:tcPr/>
                </a:tc>
                <a:tc>
                  <a:txBody>
                    <a:bodyPr/>
                    <a:lstStyle/>
                    <a:p>
                      <a:pPr algn="ctr"/>
                      <a:r>
                        <a:rPr lang="en-US" dirty="0"/>
                        <a:t>98.09%</a:t>
                      </a:r>
                      <a:endParaRPr lang="en-IN" dirty="0"/>
                    </a:p>
                  </a:txBody>
                  <a:tcPr/>
                </a:tc>
                <a:extLst>
                  <a:ext uri="{0D108BD9-81ED-4DB2-BD59-A6C34878D82A}">
                    <a16:rowId xmlns:a16="http://schemas.microsoft.com/office/drawing/2014/main" val="1758620067"/>
                  </a:ext>
                </a:extLst>
              </a:tr>
              <a:tr h="349837">
                <a:tc>
                  <a:txBody>
                    <a:bodyPr/>
                    <a:lstStyle/>
                    <a:p>
                      <a:r>
                        <a:rPr lang="en-IN"/>
                        <a:t>ResNet50</a:t>
                      </a:r>
                      <a:endParaRPr lang="en-IN" dirty="0"/>
                    </a:p>
                  </a:txBody>
                  <a:tcPr/>
                </a:tc>
                <a:tc>
                  <a:txBody>
                    <a:bodyPr/>
                    <a:lstStyle/>
                    <a:p>
                      <a:pPr algn="ctr"/>
                      <a:r>
                        <a:rPr lang="en-US" dirty="0"/>
                        <a:t>82%</a:t>
                      </a:r>
                      <a:endParaRPr lang="en-IN" dirty="0"/>
                    </a:p>
                  </a:txBody>
                  <a:tcPr/>
                </a:tc>
                <a:tc>
                  <a:txBody>
                    <a:bodyPr/>
                    <a:lstStyle/>
                    <a:p>
                      <a:pPr algn="ctr"/>
                      <a:r>
                        <a:rPr lang="en-US" dirty="0"/>
                        <a:t>74%</a:t>
                      </a:r>
                      <a:endParaRPr lang="en-IN" dirty="0"/>
                    </a:p>
                  </a:txBody>
                  <a:tcPr/>
                </a:tc>
                <a:tc>
                  <a:txBody>
                    <a:bodyPr/>
                    <a:lstStyle/>
                    <a:p>
                      <a:pPr algn="ctr"/>
                      <a:r>
                        <a:rPr lang="en-US" dirty="0"/>
                        <a:t>91%</a:t>
                      </a:r>
                      <a:endParaRPr lang="en-IN" dirty="0"/>
                    </a:p>
                  </a:txBody>
                  <a:tcPr/>
                </a:tc>
                <a:tc>
                  <a:txBody>
                    <a:bodyPr/>
                    <a:lstStyle/>
                    <a:p>
                      <a:pPr algn="ctr"/>
                      <a:r>
                        <a:rPr lang="en-US" dirty="0"/>
                        <a:t>90.55%</a:t>
                      </a:r>
                      <a:endParaRPr lang="en-IN" dirty="0"/>
                    </a:p>
                  </a:txBody>
                  <a:tcPr/>
                </a:tc>
                <a:extLst>
                  <a:ext uri="{0D108BD9-81ED-4DB2-BD59-A6C34878D82A}">
                    <a16:rowId xmlns:a16="http://schemas.microsoft.com/office/drawing/2014/main" val="3337885350"/>
                  </a:ext>
                </a:extLst>
              </a:tr>
              <a:tr h="349837">
                <a:tc>
                  <a:txBody>
                    <a:bodyPr/>
                    <a:lstStyle/>
                    <a:p>
                      <a:r>
                        <a:rPr lang="en-IN"/>
                        <a:t>InceptionNet v3 </a:t>
                      </a:r>
                      <a:endParaRPr lang="en-IN" dirty="0"/>
                    </a:p>
                  </a:txBody>
                  <a:tcPr/>
                </a:tc>
                <a:tc>
                  <a:txBody>
                    <a:bodyPr/>
                    <a:lstStyle/>
                    <a:p>
                      <a:pPr algn="ctr"/>
                      <a:r>
                        <a:rPr lang="en-US"/>
                        <a:t>86%</a:t>
                      </a:r>
                      <a:endParaRPr lang="en-IN" dirty="0"/>
                    </a:p>
                  </a:txBody>
                  <a:tcPr/>
                </a:tc>
                <a:tc>
                  <a:txBody>
                    <a:bodyPr/>
                    <a:lstStyle/>
                    <a:p>
                      <a:pPr algn="ctr"/>
                      <a:r>
                        <a:rPr lang="en-US"/>
                        <a:t>55%</a:t>
                      </a:r>
                      <a:endParaRPr lang="en-IN" dirty="0"/>
                    </a:p>
                  </a:txBody>
                  <a:tcPr/>
                </a:tc>
                <a:tc>
                  <a:txBody>
                    <a:bodyPr/>
                    <a:lstStyle/>
                    <a:p>
                      <a:pPr algn="ctr"/>
                      <a:r>
                        <a:rPr lang="en-US"/>
                        <a:t>81%</a:t>
                      </a:r>
                      <a:endParaRPr lang="en-IN" dirty="0"/>
                    </a:p>
                  </a:txBody>
                  <a:tcPr/>
                </a:tc>
                <a:tc>
                  <a:txBody>
                    <a:bodyPr/>
                    <a:lstStyle/>
                    <a:p>
                      <a:pPr algn="ctr"/>
                      <a:r>
                        <a:rPr lang="en-US" dirty="0"/>
                        <a:t>86.8%</a:t>
                      </a:r>
                      <a:endParaRPr lang="en-IN" dirty="0"/>
                    </a:p>
                  </a:txBody>
                  <a:tcPr/>
                </a:tc>
                <a:extLst>
                  <a:ext uri="{0D108BD9-81ED-4DB2-BD59-A6C34878D82A}">
                    <a16:rowId xmlns:a16="http://schemas.microsoft.com/office/drawing/2014/main" val="1150889584"/>
                  </a:ext>
                </a:extLst>
              </a:tr>
            </a:tbl>
          </a:graphicData>
        </a:graphic>
      </p:graphicFrame>
    </p:spTree>
    <p:extLst>
      <p:ext uri="{BB962C8B-B14F-4D97-AF65-F5344CB8AC3E}">
        <p14:creationId xmlns:p14="http://schemas.microsoft.com/office/powerpoint/2010/main" val="1256533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BFD8AD-F435-49C2-8DF2-49876F000130}"/>
              </a:ext>
            </a:extLst>
          </p:cNvPr>
          <p:cNvSpPr txBox="1">
            <a:spLocks/>
          </p:cNvSpPr>
          <p:nvPr/>
        </p:nvSpPr>
        <p:spPr>
          <a:xfrm>
            <a:off x="424874" y="4495903"/>
            <a:ext cx="10923638" cy="131764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dirty="0">
                <a:solidFill>
                  <a:schemeClr val="tx1"/>
                </a:solidFill>
                <a:latin typeface="+mj-lt"/>
                <a:ea typeface="+mj-ea"/>
                <a:cs typeface="+mj-cs"/>
              </a:rPr>
              <a:t>Few </a:t>
            </a:r>
            <a:r>
              <a:rPr lang="en-US" sz="3200" dirty="0"/>
              <a:t>cases of “</a:t>
            </a:r>
            <a:r>
              <a:rPr lang="en-US" sz="3200" kern="1200" dirty="0">
                <a:solidFill>
                  <a:schemeClr val="tx1"/>
                </a:solidFill>
                <a:latin typeface="+mj-lt"/>
                <a:ea typeface="+mj-ea"/>
                <a:cs typeface="+mj-cs"/>
              </a:rPr>
              <a:t>Faster RCNN” model predicting bounding boxes of pneumonia patients with confidence intervals</a:t>
            </a:r>
          </a:p>
        </p:txBody>
      </p:sp>
      <p:pic>
        <p:nvPicPr>
          <p:cNvPr id="3080" name="Picture 8">
            <a:extLst>
              <a:ext uri="{FF2B5EF4-FFF2-40B4-BE49-F238E27FC236}">
                <a16:creationId xmlns:a16="http://schemas.microsoft.com/office/drawing/2014/main" id="{AEEA41C6-DDEB-41BA-B65F-2AA11F3758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08" r="11223" b="-4"/>
          <a:stretch/>
        </p:blipFill>
        <p:spPr bwMode="auto">
          <a:xfrm>
            <a:off x="20" y="10"/>
            <a:ext cx="3008514" cy="42573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3281FFF-600F-4F53-8645-8A1666DAE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36" r="20461" b="2"/>
          <a:stretch/>
        </p:blipFill>
        <p:spPr bwMode="auto">
          <a:xfrm>
            <a:off x="3061261" y="10"/>
            <a:ext cx="3008534" cy="426109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34FB46A-13E6-414E-8005-4BC4E64044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401" b="2"/>
          <a:stretch/>
        </p:blipFill>
        <p:spPr bwMode="auto">
          <a:xfrm>
            <a:off x="6122522"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8" name="Picture 6">
            <a:extLst>
              <a:ext uri="{FF2B5EF4-FFF2-40B4-BE49-F238E27FC236}">
                <a16:creationId xmlns:a16="http://schemas.microsoft.com/office/drawing/2014/main" id="{43C6A1FF-0130-4A34-B041-B2A86EFFE1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759" r="7641" b="2"/>
          <a:stretch/>
        </p:blipFill>
        <p:spPr bwMode="auto">
          <a:xfrm>
            <a:off x="9183624" y="69283"/>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3084" name="Straight Connector 142">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5" name="Straight Connector 144">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6" name="Straight Connector 146">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95811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F1130-9CFF-43EE-8950-49D65F65F54D}"/>
              </a:ext>
            </a:extLst>
          </p:cNvPr>
          <p:cNvSpPr>
            <a:spLocks noGrp="1"/>
          </p:cNvSpPr>
          <p:nvPr>
            <p:ph type="title"/>
          </p:nvPr>
        </p:nvSpPr>
        <p:spPr>
          <a:xfrm>
            <a:off x="294289" y="1010408"/>
            <a:ext cx="3200400" cy="4461163"/>
          </a:xfrm>
        </p:spPr>
        <p:txBody>
          <a:bodyPr>
            <a:normAutofit/>
          </a:bodyPr>
          <a:lstStyle/>
          <a:p>
            <a:r>
              <a:rPr lang="en-US" sz="2000" b="0" dirty="0">
                <a:solidFill>
                  <a:srgbClr val="FFFFFF"/>
                </a:solidFill>
                <a:effectLst/>
                <a:latin typeface="Helvetica Neue"/>
              </a:rPr>
              <a:t>Automating Pneumonia screening in chest radiographs and providing affected area details through powerful AI techniques can assist physicians to make better clinical decisions</a:t>
            </a:r>
            <a:endParaRPr lang="en-US" sz="2000"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1A6D46F-7F22-4753-A1DD-FD1E4A2DA2F1}"/>
              </a:ext>
            </a:extLst>
          </p:cNvPr>
          <p:cNvSpPr>
            <a:spLocks noGrp="1"/>
          </p:cNvSpPr>
          <p:nvPr>
            <p:ph idx="1"/>
          </p:nvPr>
        </p:nvSpPr>
        <p:spPr>
          <a:xfrm>
            <a:off x="4327236" y="480399"/>
            <a:ext cx="7107383" cy="5897201"/>
          </a:xfrm>
        </p:spPr>
        <p:txBody>
          <a:bodyPr anchor="ctr">
            <a:normAutofit lnSpcReduction="10000"/>
          </a:bodyPr>
          <a:lstStyle/>
          <a:p>
            <a:r>
              <a:rPr lang="en-US" sz="1400" b="1" dirty="0">
                <a:solidFill>
                  <a:schemeClr val="accent2"/>
                </a:solidFill>
              </a:rPr>
              <a:t>Background </a:t>
            </a:r>
            <a:r>
              <a:rPr lang="en-US" sz="1400" b="1" dirty="0"/>
              <a:t>- </a:t>
            </a:r>
            <a:r>
              <a:rPr lang="en-US" sz="1400" dirty="0"/>
              <a:t>Pneumonia accounts for over 15% of all deaths of children under 5 years old internationally. Accurately diagnosing pneumonia requires review of a chest radiograph (CXR) by highly trained specialists and confirmation through clinical history, vital signs and laboratory exams. Pneumonia usually manifests as an area or areas of increased opacity on CXR. However, the diagnosis of pneumonia on CXR is complicated because of a number of other conditions in the lungs such as fluid overload (pulmonary edema), bleeding, volume loss (atelectasis or collapse), lung cancer, or post-radiation or surgical changes. Outside of the lungs, fluid in the pleural space (pleural effusion) also appears as increased opacity on CXR. CXRs are the most commonly performed diagnostic imaging study. A number of factors such as positioning of the patient and depth of inspiration can alter the appearance of the CXR, complicating interpretation further. In addition, clinicians are faced with reading high volumes of images every shift. Tissues with sparse material, such as lungs which are full of air, do not absorb the X-rays and appear black in the image. Dense tissues such as bones absorb X-rays and appear white in the image</a:t>
            </a:r>
          </a:p>
          <a:p>
            <a:endParaRPr lang="en-US" sz="1400" dirty="0"/>
          </a:p>
          <a:p>
            <a:pPr fontAlgn="base"/>
            <a:r>
              <a:rPr lang="en-US" sz="1400" b="1" dirty="0">
                <a:solidFill>
                  <a:schemeClr val="accent2"/>
                </a:solidFill>
              </a:rPr>
              <a:t>Problem statement </a:t>
            </a:r>
            <a:r>
              <a:rPr lang="en-US" sz="1400" b="1" dirty="0"/>
              <a:t>- </a:t>
            </a:r>
            <a:r>
              <a:rPr lang="en-US" sz="1400" dirty="0"/>
              <a:t>We need to </a:t>
            </a:r>
            <a:r>
              <a:rPr lang="en-US" sz="1400" b="1" i="1" dirty="0"/>
              <a:t>build a Pneumonia detection model </a:t>
            </a:r>
            <a:r>
              <a:rPr lang="en-US" sz="1400" dirty="0"/>
              <a:t>to detect a visual signal for pneumonia in medical images. Specifically, the algorithm needs to automatically locate lung opacities on chest radiographs, providing affected area details through bounding box</a:t>
            </a:r>
          </a:p>
          <a:p>
            <a:pPr fontAlgn="base"/>
            <a:endParaRPr lang="en-US" sz="1400" dirty="0"/>
          </a:p>
          <a:p>
            <a:pPr fontAlgn="base"/>
            <a:r>
              <a:rPr lang="en-US" sz="1400" b="1" dirty="0">
                <a:solidFill>
                  <a:schemeClr val="accent2"/>
                </a:solidFill>
              </a:rPr>
              <a:t>Data Description</a:t>
            </a:r>
            <a:r>
              <a:rPr lang="en-US" sz="1400" dirty="0">
                <a:solidFill>
                  <a:schemeClr val="accent2"/>
                </a:solidFill>
              </a:rPr>
              <a:t>: </a:t>
            </a:r>
            <a:r>
              <a:rPr lang="en-US" sz="1400" dirty="0"/>
              <a:t>Data provided is </a:t>
            </a:r>
            <a:r>
              <a:rPr lang="en-US" sz="1400" dirty="0" err="1"/>
              <a:t>Dicom</a:t>
            </a:r>
            <a:r>
              <a:rPr lang="en-US" sz="1400" dirty="0"/>
              <a:t> original images: - Medical images are stored in a special format called DICOM files (*.</a:t>
            </a:r>
            <a:r>
              <a:rPr lang="en-US" sz="1400" dirty="0" err="1"/>
              <a:t>dcm</a:t>
            </a:r>
            <a:r>
              <a:rPr lang="en-US" sz="1400" dirty="0"/>
              <a:t>). They contain a combination of header metadata as well as underlying raw image arrays for pixel data. While we are theoretically detecting “lung opacities”, there are lung opacities that are not pneumonia related. In the data, some of these are labeled “Not Normal No Lung Opacity”. This extra third class indicates that while pneumonia was determined not to be present, there was nonetheless some type of abnormality on the image and oftentimes this finding may mimic the appearance of true pneumonia</a:t>
            </a:r>
          </a:p>
          <a:p>
            <a:pPr marL="0" indent="0">
              <a:buNone/>
            </a:pPr>
            <a:endParaRPr lang="en-US" sz="1400" dirty="0"/>
          </a:p>
        </p:txBody>
      </p:sp>
    </p:spTree>
    <p:extLst>
      <p:ext uri="{BB962C8B-B14F-4D97-AF65-F5344CB8AC3E}">
        <p14:creationId xmlns:p14="http://schemas.microsoft.com/office/powerpoint/2010/main" val="3689135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Magnifying glass showing decling performance">
            <a:extLst>
              <a:ext uri="{FF2B5EF4-FFF2-40B4-BE49-F238E27FC236}">
                <a16:creationId xmlns:a16="http://schemas.microsoft.com/office/drawing/2014/main" id="{63E3E3BF-CA50-4D7F-B71D-089DC88F64CF}"/>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30"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53EDAF-1709-4A7D-8703-8AB8FF8EFC7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Exploratory Data Analysis</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815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A9E6440-28AB-43CB-B9F2-B84F6A187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242" y="365124"/>
            <a:ext cx="5431537" cy="5797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5BCA553-F8DA-4514-B593-132F81EEE2D5}"/>
              </a:ext>
            </a:extLst>
          </p:cNvPr>
          <p:cNvSpPr txBox="1"/>
          <p:nvPr/>
        </p:nvSpPr>
        <p:spPr>
          <a:xfrm>
            <a:off x="771604" y="579608"/>
            <a:ext cx="4804011" cy="3781035"/>
          </a:xfrm>
          <a:prstGeom prst="rect">
            <a:avLst/>
          </a:prstGeom>
        </p:spPr>
        <p:txBody>
          <a:bodyPr vert="horz" lIns="91440" tIns="45720" rIns="91440" bIns="45720" rtlCol="0" anchor="t">
            <a:noAutofit/>
          </a:bodyPr>
          <a:lstStyle>
            <a:defPPr>
              <a:defRPr lang="en-US"/>
            </a:defPPr>
            <a:lvl1pPr marL="285750" indent="-228600">
              <a:lnSpc>
                <a:spcPct val="90000"/>
              </a:lnSpc>
              <a:spcAft>
                <a:spcPts val="600"/>
              </a:spcAft>
              <a:buFont typeface="Arial" panose="020B0604020202020204" pitchFamily="34" charset="0"/>
              <a:buChar char="•"/>
              <a:defRPr sz="2000">
                <a:solidFill>
                  <a:srgbClr val="FFFFFF"/>
                </a:solidFill>
              </a:defRPr>
            </a:lvl1pPr>
          </a:lstStyle>
          <a:p>
            <a:pPr>
              <a:buFont typeface="Wingdings" panose="05000000000000000000" pitchFamily="2" charset="2"/>
              <a:buChar char="§"/>
            </a:pPr>
            <a:r>
              <a:rPr lang="en-US" sz="1700" dirty="0">
                <a:solidFill>
                  <a:schemeClr val="bg1"/>
                </a:solidFill>
              </a:rPr>
              <a:t>Used </a:t>
            </a:r>
            <a:r>
              <a:rPr lang="en-US" sz="1700" dirty="0" err="1">
                <a:solidFill>
                  <a:schemeClr val="bg1"/>
                </a:solidFill>
              </a:rPr>
              <a:t>pydicom</a:t>
            </a:r>
            <a:r>
              <a:rPr lang="en-US" sz="1700" dirty="0">
                <a:solidFill>
                  <a:schemeClr val="bg1"/>
                </a:solidFill>
              </a:rPr>
              <a:t> library to read </a:t>
            </a:r>
            <a:r>
              <a:rPr lang="en-US" sz="1700" dirty="0" err="1">
                <a:solidFill>
                  <a:schemeClr val="bg1"/>
                </a:solidFill>
              </a:rPr>
              <a:t>Dicom</a:t>
            </a:r>
            <a:r>
              <a:rPr lang="en-US" sz="1700" dirty="0">
                <a:solidFill>
                  <a:schemeClr val="bg1"/>
                </a:solidFill>
              </a:rPr>
              <a:t> images</a:t>
            </a:r>
          </a:p>
          <a:p>
            <a:pPr>
              <a:buFont typeface="Wingdings" panose="05000000000000000000" pitchFamily="2" charset="2"/>
              <a:buChar char="§"/>
            </a:pPr>
            <a:r>
              <a:rPr lang="en-US" sz="1700" dirty="0">
                <a:solidFill>
                  <a:schemeClr val="bg1"/>
                </a:solidFill>
              </a:rPr>
              <a:t>26684 unique </a:t>
            </a:r>
            <a:r>
              <a:rPr lang="en-US" sz="1700" dirty="0" err="1">
                <a:solidFill>
                  <a:schemeClr val="bg1"/>
                </a:solidFill>
              </a:rPr>
              <a:t>patientIDs</a:t>
            </a:r>
            <a:endParaRPr lang="en-US" sz="1700" dirty="0">
              <a:solidFill>
                <a:schemeClr val="bg1"/>
              </a:solidFill>
            </a:endParaRPr>
          </a:p>
          <a:p>
            <a:pPr>
              <a:buFont typeface="Wingdings" panose="05000000000000000000" pitchFamily="2" charset="2"/>
              <a:buChar char="§"/>
            </a:pPr>
            <a:r>
              <a:rPr lang="en-US" sz="1700" dirty="0">
                <a:solidFill>
                  <a:schemeClr val="bg1"/>
                </a:solidFill>
              </a:rPr>
              <a:t>Few patients have multiple bounding boxes</a:t>
            </a:r>
          </a:p>
          <a:p>
            <a:pPr marL="800100" lvl="1" indent="-342900">
              <a:buFont typeface="Wingdings" panose="05000000000000000000" pitchFamily="2" charset="2"/>
              <a:buChar char="§"/>
            </a:pPr>
            <a:r>
              <a:rPr lang="en-US" sz="1700" dirty="0">
                <a:solidFill>
                  <a:schemeClr val="bg1"/>
                </a:solidFill>
              </a:rPr>
              <a:t>3266 patients have 2 bounding boxes defined</a:t>
            </a:r>
          </a:p>
          <a:p>
            <a:pPr marL="800100" lvl="1" indent="-342900">
              <a:buFont typeface="Wingdings" panose="05000000000000000000" pitchFamily="2" charset="2"/>
              <a:buChar char="§"/>
            </a:pPr>
            <a:r>
              <a:rPr lang="en-US" sz="1700" dirty="0">
                <a:solidFill>
                  <a:schemeClr val="bg1"/>
                </a:solidFill>
              </a:rPr>
              <a:t>119 patients have 3 bounding boxes defined</a:t>
            </a:r>
          </a:p>
          <a:p>
            <a:pPr marL="800100" lvl="1" indent="-342900">
              <a:buFont typeface="Wingdings" panose="05000000000000000000" pitchFamily="2" charset="2"/>
              <a:buChar char="§"/>
            </a:pPr>
            <a:r>
              <a:rPr lang="en-US" sz="1700" dirty="0">
                <a:solidFill>
                  <a:schemeClr val="bg1"/>
                </a:solidFill>
              </a:rPr>
              <a:t>13 patients have 4 bounding boxes defined</a:t>
            </a:r>
          </a:p>
          <a:p>
            <a:pPr>
              <a:buFont typeface="Wingdings" panose="05000000000000000000" pitchFamily="2" charset="2"/>
              <a:buChar char="§"/>
            </a:pPr>
            <a:r>
              <a:rPr lang="en-US" sz="1700" dirty="0">
                <a:solidFill>
                  <a:schemeClr val="bg1"/>
                </a:solidFill>
              </a:rPr>
              <a:t>We will run a binary classification to predict patients with pneumonia</a:t>
            </a:r>
          </a:p>
          <a:p>
            <a:pPr>
              <a:buFont typeface="Wingdings" panose="05000000000000000000" pitchFamily="2" charset="2"/>
              <a:buChar char="§"/>
            </a:pPr>
            <a:r>
              <a:rPr lang="en-US" sz="1700" dirty="0">
                <a:solidFill>
                  <a:schemeClr val="bg1"/>
                </a:solidFill>
              </a:rPr>
              <a:t>Target – 1 indicates patients with pneumonia and target – 0 indicates normal patients or patients having lung opacity but not pneumonia </a:t>
            </a:r>
          </a:p>
          <a:p>
            <a:pPr>
              <a:buFont typeface="Wingdings" panose="05000000000000000000" pitchFamily="2" charset="2"/>
              <a:buChar char="§"/>
            </a:pPr>
            <a:r>
              <a:rPr lang="en-US" sz="1700" dirty="0">
                <a:solidFill>
                  <a:schemeClr val="bg1"/>
                </a:solidFill>
              </a:rPr>
              <a:t>8,851 (29.3%) patients are healthy/Normal</a:t>
            </a:r>
          </a:p>
          <a:p>
            <a:pPr>
              <a:buFont typeface="Wingdings" panose="05000000000000000000" pitchFamily="2" charset="2"/>
              <a:buChar char="§"/>
            </a:pPr>
            <a:r>
              <a:rPr lang="en-US" sz="1700" dirty="0">
                <a:solidFill>
                  <a:schemeClr val="bg1"/>
                </a:solidFill>
              </a:rPr>
              <a:t>9,555 (31.6%) patients have Lung Opacity</a:t>
            </a:r>
          </a:p>
          <a:p>
            <a:pPr>
              <a:buFont typeface="Wingdings" panose="05000000000000000000" pitchFamily="2" charset="2"/>
              <a:buChar char="§"/>
            </a:pPr>
            <a:r>
              <a:rPr lang="en-US" sz="1700" dirty="0">
                <a:solidFill>
                  <a:schemeClr val="bg1"/>
                </a:solidFill>
              </a:rPr>
              <a:t>11,821 (39.1%) patients have No Lung Opacity but may have other lung abnormality</a:t>
            </a:r>
          </a:p>
          <a:p>
            <a:pPr>
              <a:buFont typeface="Wingdings" panose="05000000000000000000" pitchFamily="2" charset="2"/>
              <a:buChar char="§"/>
            </a:pPr>
            <a:endParaRPr lang="en-US" sz="1700" dirty="0">
              <a:solidFill>
                <a:schemeClr val="bg1"/>
              </a:solidFill>
            </a:endParaRPr>
          </a:p>
        </p:txBody>
      </p:sp>
      <p:pic>
        <p:nvPicPr>
          <p:cNvPr id="7" name="Picture 6">
            <a:extLst>
              <a:ext uri="{FF2B5EF4-FFF2-40B4-BE49-F238E27FC236}">
                <a16:creationId xmlns:a16="http://schemas.microsoft.com/office/drawing/2014/main" id="{E4ADBF1C-DD1A-4CD6-838F-A242C2CB80DE}"/>
              </a:ext>
            </a:extLst>
          </p:cNvPr>
          <p:cNvPicPr>
            <a:picLocks noChangeAspect="1"/>
          </p:cNvPicPr>
          <p:nvPr/>
        </p:nvPicPr>
        <p:blipFill>
          <a:blip r:embed="rId2"/>
          <a:stretch>
            <a:fillRect/>
          </a:stretch>
        </p:blipFill>
        <p:spPr>
          <a:xfrm>
            <a:off x="7956884" y="1890157"/>
            <a:ext cx="3895957" cy="2639509"/>
          </a:xfrm>
          <a:prstGeom prst="rect">
            <a:avLst/>
          </a:prstGeom>
        </p:spPr>
      </p:pic>
      <p:pic>
        <p:nvPicPr>
          <p:cNvPr id="15" name="Picture 14">
            <a:extLst>
              <a:ext uri="{FF2B5EF4-FFF2-40B4-BE49-F238E27FC236}">
                <a16:creationId xmlns:a16="http://schemas.microsoft.com/office/drawing/2014/main" id="{34A6FDCB-C75E-4124-873C-0E0700507064}"/>
              </a:ext>
            </a:extLst>
          </p:cNvPr>
          <p:cNvPicPr>
            <a:picLocks noChangeAspect="1"/>
          </p:cNvPicPr>
          <p:nvPr/>
        </p:nvPicPr>
        <p:blipFill>
          <a:blip r:embed="rId3"/>
          <a:stretch>
            <a:fillRect/>
          </a:stretch>
        </p:blipFill>
        <p:spPr>
          <a:xfrm>
            <a:off x="6253222" y="4714049"/>
            <a:ext cx="5431536" cy="1778827"/>
          </a:xfrm>
          <a:prstGeom prst="rect">
            <a:avLst/>
          </a:prstGeom>
        </p:spPr>
      </p:pic>
      <p:pic>
        <p:nvPicPr>
          <p:cNvPr id="9" name="Picture 8">
            <a:extLst>
              <a:ext uri="{FF2B5EF4-FFF2-40B4-BE49-F238E27FC236}">
                <a16:creationId xmlns:a16="http://schemas.microsoft.com/office/drawing/2014/main" id="{5F3DAE66-F6D3-4ABB-9A6C-EEBEB1FD8502}"/>
              </a:ext>
            </a:extLst>
          </p:cNvPr>
          <p:cNvPicPr>
            <a:picLocks noChangeAspect="1"/>
          </p:cNvPicPr>
          <p:nvPr/>
        </p:nvPicPr>
        <p:blipFill>
          <a:blip r:embed="rId4"/>
          <a:stretch>
            <a:fillRect/>
          </a:stretch>
        </p:blipFill>
        <p:spPr>
          <a:xfrm>
            <a:off x="6033088" y="250824"/>
            <a:ext cx="3344073" cy="2424453"/>
          </a:xfrm>
          <a:prstGeom prst="rect">
            <a:avLst/>
          </a:prstGeom>
        </p:spPr>
      </p:pic>
    </p:spTree>
    <p:extLst>
      <p:ext uri="{BB962C8B-B14F-4D97-AF65-F5344CB8AC3E}">
        <p14:creationId xmlns:p14="http://schemas.microsoft.com/office/powerpoint/2010/main" val="147363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BA4ADDA-FAFD-49DE-912D-B29DCF14467C}"/>
              </a:ext>
            </a:extLst>
          </p:cNvPr>
          <p:cNvPicPr>
            <a:picLocks noChangeAspect="1"/>
          </p:cNvPicPr>
          <p:nvPr/>
        </p:nvPicPr>
        <p:blipFill rotWithShape="1">
          <a:blip r:embed="rId2"/>
          <a:srcRect l="7634" r="8118" b="-6"/>
          <a:stretch/>
        </p:blipFill>
        <p:spPr>
          <a:xfrm>
            <a:off x="5055121" y="4138831"/>
            <a:ext cx="2882679" cy="2566383"/>
          </a:xfrm>
          <a:prstGeom prst="rect">
            <a:avLst/>
          </a:prstGeom>
        </p:spPr>
      </p:pic>
      <p:sp>
        <p:nvSpPr>
          <p:cNvPr id="8" name="TextBox 7">
            <a:extLst>
              <a:ext uri="{FF2B5EF4-FFF2-40B4-BE49-F238E27FC236}">
                <a16:creationId xmlns:a16="http://schemas.microsoft.com/office/drawing/2014/main" id="{6ADE4A24-5694-4D92-B3F0-B93BC5ECB04D}"/>
              </a:ext>
            </a:extLst>
          </p:cNvPr>
          <p:cNvSpPr txBox="1"/>
          <p:nvPr/>
        </p:nvSpPr>
        <p:spPr>
          <a:xfrm>
            <a:off x="677718" y="650078"/>
            <a:ext cx="3607930" cy="3677158"/>
          </a:xfrm>
          <a:prstGeom prst="rect">
            <a:avLst/>
          </a:prstGeom>
        </p:spPr>
        <p:txBody>
          <a:bodyPr vert="horz" lIns="91440" tIns="45720" rIns="91440" bIns="45720" rtlCol="0" anchor="t">
            <a:normAutofit lnSpcReduction="10000"/>
          </a:bodyPr>
          <a:lstStyle/>
          <a:p>
            <a:pPr marL="285750" indent="-228600">
              <a:lnSpc>
                <a:spcPct val="90000"/>
              </a:lnSpc>
              <a:spcAft>
                <a:spcPts val="600"/>
              </a:spcAft>
              <a:buFont typeface="Arial" panose="020B0604020202020204" pitchFamily="34" charset="0"/>
              <a:buChar char="•"/>
            </a:pPr>
            <a:r>
              <a:rPr lang="en-US" sz="2000" dirty="0">
                <a:solidFill>
                  <a:srgbClr val="FFFFFF"/>
                </a:solidFill>
              </a:rPr>
              <a:t>Patient distribution shows most pneumonia patients or patients are found between age 40-60</a:t>
            </a:r>
          </a:p>
          <a:p>
            <a:pPr marL="285750" indent="-228600">
              <a:lnSpc>
                <a:spcPct val="90000"/>
              </a:lnSpc>
              <a:spcAft>
                <a:spcPts val="600"/>
              </a:spcAft>
              <a:buFont typeface="Arial" panose="020B0604020202020204" pitchFamily="34" charset="0"/>
              <a:buChar char="•"/>
            </a:pPr>
            <a:r>
              <a:rPr lang="en-US" sz="2000" dirty="0">
                <a:solidFill>
                  <a:srgbClr val="FFFFFF"/>
                </a:solidFill>
              </a:rPr>
              <a:t>More records for male is observed in the data</a:t>
            </a:r>
          </a:p>
          <a:p>
            <a:pPr marL="285750" indent="-228600">
              <a:lnSpc>
                <a:spcPct val="90000"/>
              </a:lnSpc>
              <a:spcAft>
                <a:spcPts val="600"/>
              </a:spcAft>
              <a:buFont typeface="Arial" panose="020B0604020202020204" pitchFamily="34" charset="0"/>
              <a:buChar char="•"/>
            </a:pPr>
            <a:r>
              <a:rPr lang="en-US" sz="2000" dirty="0">
                <a:solidFill>
                  <a:srgbClr val="FFFFFF"/>
                </a:solidFill>
              </a:rPr>
              <a:t>Proportion of pneumonia and normal patients re equal for female patients</a:t>
            </a:r>
          </a:p>
          <a:p>
            <a:pPr marL="285750" indent="-228600">
              <a:lnSpc>
                <a:spcPct val="90000"/>
              </a:lnSpc>
              <a:spcAft>
                <a:spcPts val="600"/>
              </a:spcAft>
              <a:buFont typeface="Arial" panose="020B0604020202020204" pitchFamily="34" charset="0"/>
              <a:buChar char="•"/>
            </a:pPr>
            <a:r>
              <a:rPr lang="en-US" sz="2000" dirty="0">
                <a:solidFill>
                  <a:srgbClr val="FFFFFF"/>
                </a:solidFill>
              </a:rPr>
              <a:t>However, for males, proportion of pneumonia patients are more than normal</a:t>
            </a:r>
          </a:p>
          <a:p>
            <a:pPr marL="285750" indent="-228600">
              <a:lnSpc>
                <a:spcPct val="90000"/>
              </a:lnSpc>
              <a:spcAft>
                <a:spcPts val="600"/>
              </a:spcAft>
              <a:buFont typeface="Arial" panose="020B0604020202020204" pitchFamily="34" charset="0"/>
              <a:buChar char="•"/>
            </a:pPr>
            <a:endParaRPr lang="en-US" sz="2000" dirty="0">
              <a:solidFill>
                <a:srgbClr val="FFFFFF"/>
              </a:solidFill>
            </a:endParaRPr>
          </a:p>
        </p:txBody>
      </p:sp>
      <p:pic>
        <p:nvPicPr>
          <p:cNvPr id="10" name="Picture 9">
            <a:extLst>
              <a:ext uri="{FF2B5EF4-FFF2-40B4-BE49-F238E27FC236}">
                <a16:creationId xmlns:a16="http://schemas.microsoft.com/office/drawing/2014/main" id="{033289D3-35E1-4DB5-AFDD-09EB71089FB8}"/>
              </a:ext>
            </a:extLst>
          </p:cNvPr>
          <p:cNvPicPr>
            <a:picLocks noChangeAspect="1"/>
          </p:cNvPicPr>
          <p:nvPr/>
        </p:nvPicPr>
        <p:blipFill rotWithShape="1">
          <a:blip r:embed="rId3"/>
          <a:srcRect l="6791" t="-1" r="6393" b="15238"/>
          <a:stretch/>
        </p:blipFill>
        <p:spPr>
          <a:xfrm>
            <a:off x="8410559" y="3814879"/>
            <a:ext cx="3253156" cy="2890335"/>
          </a:xfrm>
          <a:prstGeom prst="rect">
            <a:avLst/>
          </a:prstGeom>
        </p:spPr>
      </p:pic>
      <p:pic>
        <p:nvPicPr>
          <p:cNvPr id="43" name="Picture 42">
            <a:extLst>
              <a:ext uri="{FF2B5EF4-FFF2-40B4-BE49-F238E27FC236}">
                <a16:creationId xmlns:a16="http://schemas.microsoft.com/office/drawing/2014/main" id="{FF4CDA91-DDE6-4127-88E4-0367B4CB8B6F}"/>
              </a:ext>
            </a:extLst>
          </p:cNvPr>
          <p:cNvPicPr>
            <a:picLocks noChangeAspect="1"/>
          </p:cNvPicPr>
          <p:nvPr/>
        </p:nvPicPr>
        <p:blipFill rotWithShape="1">
          <a:blip r:embed="rId4"/>
          <a:srcRect l="9265" t="1906" r="29412" b="19299"/>
          <a:stretch/>
        </p:blipFill>
        <p:spPr>
          <a:xfrm>
            <a:off x="5009243" y="2174454"/>
            <a:ext cx="2928557" cy="1825094"/>
          </a:xfrm>
          <a:prstGeom prst="rect">
            <a:avLst/>
          </a:prstGeom>
        </p:spPr>
      </p:pic>
      <p:pic>
        <p:nvPicPr>
          <p:cNvPr id="13" name="Picture 12">
            <a:extLst>
              <a:ext uri="{FF2B5EF4-FFF2-40B4-BE49-F238E27FC236}">
                <a16:creationId xmlns:a16="http://schemas.microsoft.com/office/drawing/2014/main" id="{8318CFDB-7923-4714-80D2-481F85A236FB}"/>
              </a:ext>
            </a:extLst>
          </p:cNvPr>
          <p:cNvPicPr>
            <a:picLocks noChangeAspect="1"/>
          </p:cNvPicPr>
          <p:nvPr/>
        </p:nvPicPr>
        <p:blipFill>
          <a:blip r:embed="rId5"/>
          <a:stretch>
            <a:fillRect/>
          </a:stretch>
        </p:blipFill>
        <p:spPr>
          <a:xfrm>
            <a:off x="4977920" y="267956"/>
            <a:ext cx="2842051" cy="1767215"/>
          </a:xfrm>
          <a:prstGeom prst="rect">
            <a:avLst/>
          </a:prstGeom>
        </p:spPr>
      </p:pic>
      <p:pic>
        <p:nvPicPr>
          <p:cNvPr id="15" name="Picture 14">
            <a:extLst>
              <a:ext uri="{FF2B5EF4-FFF2-40B4-BE49-F238E27FC236}">
                <a16:creationId xmlns:a16="http://schemas.microsoft.com/office/drawing/2014/main" id="{7BEAE007-6761-4F33-A9CE-FA938EA34D52}"/>
              </a:ext>
            </a:extLst>
          </p:cNvPr>
          <p:cNvPicPr>
            <a:picLocks noChangeAspect="1"/>
          </p:cNvPicPr>
          <p:nvPr/>
        </p:nvPicPr>
        <p:blipFill>
          <a:blip r:embed="rId6"/>
          <a:stretch>
            <a:fillRect/>
          </a:stretch>
        </p:blipFill>
        <p:spPr>
          <a:xfrm>
            <a:off x="7910945" y="267956"/>
            <a:ext cx="3846764" cy="3463636"/>
          </a:xfrm>
          <a:prstGeom prst="rect">
            <a:avLst/>
          </a:prstGeom>
        </p:spPr>
      </p:pic>
    </p:spTree>
    <p:extLst>
      <p:ext uri="{BB962C8B-B14F-4D97-AF65-F5344CB8AC3E}">
        <p14:creationId xmlns:p14="http://schemas.microsoft.com/office/powerpoint/2010/main" val="360088217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3" descr="Analysing medical x-ray results">
            <a:extLst>
              <a:ext uri="{FF2B5EF4-FFF2-40B4-BE49-F238E27FC236}">
                <a16:creationId xmlns:a16="http://schemas.microsoft.com/office/drawing/2014/main" id="{83AF4298-1B06-4431-8E0B-EFD162EDC023}"/>
              </a:ext>
            </a:extLst>
          </p:cNvPr>
          <p:cNvPicPr>
            <a:picLocks noChangeAspect="1"/>
          </p:cNvPicPr>
          <p:nvPr/>
        </p:nvPicPr>
        <p:blipFill rotWithShape="1">
          <a:blip r:embed="rId2"/>
          <a:srcRect t="15730"/>
          <a:stretch/>
        </p:blipFill>
        <p:spPr>
          <a:xfrm>
            <a:off x="-3047" y="10"/>
            <a:ext cx="12191999" cy="6857990"/>
          </a:xfrm>
          <a:prstGeom prst="rect">
            <a:avLst/>
          </a:prstGeom>
        </p:spPr>
      </p:pic>
      <p:pic>
        <p:nvPicPr>
          <p:cNvPr id="3" name="Picture 2">
            <a:extLst>
              <a:ext uri="{FF2B5EF4-FFF2-40B4-BE49-F238E27FC236}">
                <a16:creationId xmlns:a16="http://schemas.microsoft.com/office/drawing/2014/main" id="{157EC3C5-1B72-4B8E-932B-72E8DCAAABDC}"/>
              </a:ext>
            </a:extLst>
          </p:cNvPr>
          <p:cNvPicPr>
            <a:picLocks noChangeAspect="1"/>
          </p:cNvPicPr>
          <p:nvPr/>
        </p:nvPicPr>
        <p:blipFill>
          <a:blip r:embed="rId3"/>
          <a:stretch>
            <a:fillRect/>
          </a:stretch>
        </p:blipFill>
        <p:spPr>
          <a:xfrm>
            <a:off x="443198" y="290956"/>
            <a:ext cx="3235609" cy="3012058"/>
          </a:xfrm>
          <a:prstGeom prst="rect">
            <a:avLst/>
          </a:prstGeom>
        </p:spPr>
      </p:pic>
      <p:pic>
        <p:nvPicPr>
          <p:cNvPr id="5" name="Picture 4">
            <a:extLst>
              <a:ext uri="{FF2B5EF4-FFF2-40B4-BE49-F238E27FC236}">
                <a16:creationId xmlns:a16="http://schemas.microsoft.com/office/drawing/2014/main" id="{827AF0C7-0556-4C57-92D8-AC965E7DCF11}"/>
              </a:ext>
            </a:extLst>
          </p:cNvPr>
          <p:cNvPicPr>
            <a:picLocks noChangeAspect="1"/>
          </p:cNvPicPr>
          <p:nvPr/>
        </p:nvPicPr>
        <p:blipFill>
          <a:blip r:embed="rId4"/>
          <a:stretch>
            <a:fillRect/>
          </a:stretch>
        </p:blipFill>
        <p:spPr>
          <a:xfrm>
            <a:off x="4416716" y="290956"/>
            <a:ext cx="3235610" cy="2955633"/>
          </a:xfrm>
          <a:prstGeom prst="rect">
            <a:avLst/>
          </a:prstGeom>
        </p:spPr>
      </p:pic>
      <p:pic>
        <p:nvPicPr>
          <p:cNvPr id="6" name="Picture 5">
            <a:extLst>
              <a:ext uri="{FF2B5EF4-FFF2-40B4-BE49-F238E27FC236}">
                <a16:creationId xmlns:a16="http://schemas.microsoft.com/office/drawing/2014/main" id="{7FB6944B-8308-4826-AF81-AE0AC4E7C796}"/>
              </a:ext>
            </a:extLst>
          </p:cNvPr>
          <p:cNvPicPr>
            <a:picLocks noChangeAspect="1"/>
          </p:cNvPicPr>
          <p:nvPr/>
        </p:nvPicPr>
        <p:blipFill>
          <a:blip r:embed="rId5"/>
          <a:stretch>
            <a:fillRect/>
          </a:stretch>
        </p:blipFill>
        <p:spPr>
          <a:xfrm>
            <a:off x="8245190" y="290956"/>
            <a:ext cx="3382626" cy="2959067"/>
          </a:xfrm>
          <a:prstGeom prst="rect">
            <a:avLst/>
          </a:prstGeom>
        </p:spPr>
      </p:pic>
      <p:pic>
        <p:nvPicPr>
          <p:cNvPr id="7" name="Picture 6">
            <a:extLst>
              <a:ext uri="{FF2B5EF4-FFF2-40B4-BE49-F238E27FC236}">
                <a16:creationId xmlns:a16="http://schemas.microsoft.com/office/drawing/2014/main" id="{00B2C2E4-0E61-47AC-9ABB-1B0215FD5580}"/>
              </a:ext>
            </a:extLst>
          </p:cNvPr>
          <p:cNvPicPr>
            <a:picLocks noChangeAspect="1"/>
          </p:cNvPicPr>
          <p:nvPr/>
        </p:nvPicPr>
        <p:blipFill>
          <a:blip r:embed="rId6"/>
          <a:stretch>
            <a:fillRect/>
          </a:stretch>
        </p:blipFill>
        <p:spPr>
          <a:xfrm>
            <a:off x="443198" y="3764835"/>
            <a:ext cx="3166729" cy="2871431"/>
          </a:xfrm>
          <a:prstGeom prst="rect">
            <a:avLst/>
          </a:prstGeom>
        </p:spPr>
      </p:pic>
      <p:pic>
        <p:nvPicPr>
          <p:cNvPr id="8" name="Picture 7">
            <a:extLst>
              <a:ext uri="{FF2B5EF4-FFF2-40B4-BE49-F238E27FC236}">
                <a16:creationId xmlns:a16="http://schemas.microsoft.com/office/drawing/2014/main" id="{B10C6939-BCF5-4A9B-AC28-DB7BC191ED6F}"/>
              </a:ext>
            </a:extLst>
          </p:cNvPr>
          <p:cNvPicPr>
            <a:picLocks noChangeAspect="1"/>
          </p:cNvPicPr>
          <p:nvPr/>
        </p:nvPicPr>
        <p:blipFill rotWithShape="1">
          <a:blip r:embed="rId7"/>
          <a:srcRect r="6248"/>
          <a:stretch/>
        </p:blipFill>
        <p:spPr>
          <a:xfrm>
            <a:off x="4416716" y="3764835"/>
            <a:ext cx="3235610" cy="2871430"/>
          </a:xfrm>
          <a:prstGeom prst="rect">
            <a:avLst/>
          </a:prstGeom>
        </p:spPr>
      </p:pic>
      <p:sp>
        <p:nvSpPr>
          <p:cNvPr id="9" name="TextBox 8">
            <a:extLst>
              <a:ext uri="{FF2B5EF4-FFF2-40B4-BE49-F238E27FC236}">
                <a16:creationId xmlns:a16="http://schemas.microsoft.com/office/drawing/2014/main" id="{8E3E0303-7616-4AE6-A561-F8D29A3D50CD}"/>
              </a:ext>
            </a:extLst>
          </p:cNvPr>
          <p:cNvSpPr txBox="1"/>
          <p:nvPr/>
        </p:nvSpPr>
        <p:spPr>
          <a:xfrm>
            <a:off x="8375988" y="4336635"/>
            <a:ext cx="3296622" cy="1274456"/>
          </a:xfrm>
          <a:prstGeom prst="rect">
            <a:avLst/>
          </a:prstGeom>
          <a:solidFill>
            <a:schemeClr val="tx1">
              <a:alpha val="60000"/>
            </a:schemeClr>
          </a:solidFill>
        </p:spPr>
        <p:txBody>
          <a:bodyPr vert="horz" lIns="91440" tIns="45720" rIns="91440" bIns="45720" rtlCol="0" anchor="t">
            <a:normAutofit lnSpcReduction="10000"/>
          </a:bodyPr>
          <a:lstStyle/>
          <a:p>
            <a:pPr marL="57150">
              <a:lnSpc>
                <a:spcPct val="90000"/>
              </a:lnSpc>
              <a:spcAft>
                <a:spcPts val="600"/>
              </a:spcAft>
            </a:pPr>
            <a:endParaRPr lang="en-US" sz="2000" b="1" dirty="0">
              <a:solidFill>
                <a:schemeClr val="bg1"/>
              </a:solidFill>
            </a:endParaRPr>
          </a:p>
          <a:p>
            <a:pPr marL="57150">
              <a:lnSpc>
                <a:spcPct val="90000"/>
              </a:lnSpc>
              <a:spcAft>
                <a:spcPts val="600"/>
              </a:spcAft>
            </a:pPr>
            <a:r>
              <a:rPr lang="en-US" sz="2000" b="1" dirty="0">
                <a:solidFill>
                  <a:schemeClr val="bg1"/>
                </a:solidFill>
              </a:rPr>
              <a:t>Lung opacity is seen maximum in age 50-65 followed by age group 20-50</a:t>
            </a:r>
          </a:p>
          <a:p>
            <a:pPr marL="57150">
              <a:lnSpc>
                <a:spcPct val="90000"/>
              </a:lnSpc>
              <a:spcAft>
                <a:spcPts val="600"/>
              </a:spcAft>
            </a:pPr>
            <a:endParaRPr lang="en-US" sz="2000" b="1" dirty="0">
              <a:solidFill>
                <a:schemeClr val="bg1"/>
              </a:solidFill>
            </a:endParaRPr>
          </a:p>
        </p:txBody>
      </p:sp>
    </p:spTree>
    <p:extLst>
      <p:ext uri="{BB962C8B-B14F-4D97-AF65-F5344CB8AC3E}">
        <p14:creationId xmlns:p14="http://schemas.microsoft.com/office/powerpoint/2010/main" val="78224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Digital financial graph">
            <a:extLst>
              <a:ext uri="{FF2B5EF4-FFF2-40B4-BE49-F238E27FC236}">
                <a16:creationId xmlns:a16="http://schemas.microsoft.com/office/drawing/2014/main" id="{5692947C-0BFE-45BE-8826-AC4C99EAF6EB}"/>
              </a:ext>
            </a:extLst>
          </p:cNvPr>
          <p:cNvPicPr>
            <a:picLocks noChangeAspect="1"/>
          </p:cNvPicPr>
          <p:nvPr/>
        </p:nvPicPr>
        <p:blipFill rotWithShape="1">
          <a:blip r:embed="rId2">
            <a:alphaModFix amt="70000"/>
          </a:blip>
          <a:srcRect l="24499" r="9213"/>
          <a:stretch/>
        </p:blipFill>
        <p:spPr>
          <a:xfrm>
            <a:off x="3086100" y="10"/>
            <a:ext cx="9105900"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effectLst>
            <a:outerShdw blurRad="50800" dist="50800" dir="5400000" algn="ctr" rotWithShape="0">
              <a:srgbClr val="000000"/>
            </a:outerShdw>
          </a:effectLst>
        </p:spPr>
      </p:pic>
      <p:pic>
        <p:nvPicPr>
          <p:cNvPr id="3" name="Picture 2">
            <a:extLst>
              <a:ext uri="{FF2B5EF4-FFF2-40B4-BE49-F238E27FC236}">
                <a16:creationId xmlns:a16="http://schemas.microsoft.com/office/drawing/2014/main" id="{DCCC3182-18C7-4CE4-9854-649CFC65E418}"/>
              </a:ext>
            </a:extLst>
          </p:cNvPr>
          <p:cNvPicPr>
            <a:picLocks noChangeAspect="1"/>
          </p:cNvPicPr>
          <p:nvPr/>
        </p:nvPicPr>
        <p:blipFill>
          <a:blip r:embed="rId3"/>
          <a:stretch>
            <a:fillRect/>
          </a:stretch>
        </p:blipFill>
        <p:spPr>
          <a:xfrm>
            <a:off x="4491565" y="397342"/>
            <a:ext cx="3441716" cy="3139593"/>
          </a:xfrm>
          <a:prstGeom prst="rect">
            <a:avLst/>
          </a:prstGeom>
        </p:spPr>
      </p:pic>
      <p:pic>
        <p:nvPicPr>
          <p:cNvPr id="5" name="Picture 4">
            <a:extLst>
              <a:ext uri="{FF2B5EF4-FFF2-40B4-BE49-F238E27FC236}">
                <a16:creationId xmlns:a16="http://schemas.microsoft.com/office/drawing/2014/main" id="{6567AEB7-FAF8-4FF1-9493-2330860E08F9}"/>
              </a:ext>
            </a:extLst>
          </p:cNvPr>
          <p:cNvPicPr>
            <a:picLocks noChangeAspect="1"/>
          </p:cNvPicPr>
          <p:nvPr/>
        </p:nvPicPr>
        <p:blipFill>
          <a:blip r:embed="rId4"/>
          <a:stretch>
            <a:fillRect/>
          </a:stretch>
        </p:blipFill>
        <p:spPr>
          <a:xfrm>
            <a:off x="8240246" y="397343"/>
            <a:ext cx="3622849" cy="3139594"/>
          </a:xfrm>
          <a:prstGeom prst="rect">
            <a:avLst/>
          </a:prstGeom>
        </p:spPr>
      </p:pic>
      <p:pic>
        <p:nvPicPr>
          <p:cNvPr id="7" name="Picture 6">
            <a:extLst>
              <a:ext uri="{FF2B5EF4-FFF2-40B4-BE49-F238E27FC236}">
                <a16:creationId xmlns:a16="http://schemas.microsoft.com/office/drawing/2014/main" id="{69B910C9-D027-4677-BAB8-37648F18BBBC}"/>
              </a:ext>
            </a:extLst>
          </p:cNvPr>
          <p:cNvPicPr>
            <a:picLocks noChangeAspect="1"/>
          </p:cNvPicPr>
          <p:nvPr/>
        </p:nvPicPr>
        <p:blipFill>
          <a:blip r:embed="rId5"/>
          <a:stretch>
            <a:fillRect/>
          </a:stretch>
        </p:blipFill>
        <p:spPr>
          <a:xfrm>
            <a:off x="4758235" y="3741166"/>
            <a:ext cx="3157378" cy="2949425"/>
          </a:xfrm>
          <a:prstGeom prst="rect">
            <a:avLst/>
          </a:prstGeom>
        </p:spPr>
      </p:pic>
      <p:pic>
        <p:nvPicPr>
          <p:cNvPr id="9" name="Picture 8">
            <a:extLst>
              <a:ext uri="{FF2B5EF4-FFF2-40B4-BE49-F238E27FC236}">
                <a16:creationId xmlns:a16="http://schemas.microsoft.com/office/drawing/2014/main" id="{1AC4D2C6-C9AA-4C02-A8C8-0C43C13D1457}"/>
              </a:ext>
            </a:extLst>
          </p:cNvPr>
          <p:cNvPicPr>
            <a:picLocks noChangeAspect="1"/>
          </p:cNvPicPr>
          <p:nvPr/>
        </p:nvPicPr>
        <p:blipFill rotWithShape="1">
          <a:blip r:embed="rId6"/>
          <a:srcRect l="11384" b="18106"/>
          <a:stretch/>
        </p:blipFill>
        <p:spPr>
          <a:xfrm>
            <a:off x="8297706" y="3663983"/>
            <a:ext cx="3348538" cy="3026608"/>
          </a:xfrm>
          <a:prstGeom prst="rect">
            <a:avLst/>
          </a:prstGeom>
        </p:spPr>
      </p:pic>
      <p:sp>
        <p:nvSpPr>
          <p:cNvPr id="10" name="TextBox 9">
            <a:extLst>
              <a:ext uri="{FF2B5EF4-FFF2-40B4-BE49-F238E27FC236}">
                <a16:creationId xmlns:a16="http://schemas.microsoft.com/office/drawing/2014/main" id="{1D7FC513-4476-4F1B-8C60-DD47E64D903B}"/>
              </a:ext>
            </a:extLst>
          </p:cNvPr>
          <p:cNvSpPr txBox="1"/>
          <p:nvPr/>
        </p:nvSpPr>
        <p:spPr>
          <a:xfrm>
            <a:off x="87214" y="1967140"/>
            <a:ext cx="3607930" cy="36771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chemeClr val="accent2"/>
                </a:solidFill>
              </a:rPr>
              <a:t>Chest X-ray can be done in </a:t>
            </a:r>
            <a:r>
              <a:rPr lang="en-US" sz="2000" b="1" dirty="0">
                <a:solidFill>
                  <a:schemeClr val="accent2"/>
                </a:solidFill>
              </a:rPr>
              <a:t>Posterior-Anterior (PA) </a:t>
            </a:r>
            <a:r>
              <a:rPr lang="en-US" sz="2000" dirty="0">
                <a:solidFill>
                  <a:schemeClr val="accent2"/>
                </a:solidFill>
              </a:rPr>
              <a:t>projection and </a:t>
            </a:r>
            <a:r>
              <a:rPr lang="en-US" sz="2000" b="1" dirty="0">
                <a:solidFill>
                  <a:schemeClr val="accent2"/>
                </a:solidFill>
              </a:rPr>
              <a:t>Anterior-Posterior (AP)</a:t>
            </a:r>
            <a:r>
              <a:rPr lang="en-US" sz="2000" dirty="0">
                <a:solidFill>
                  <a:schemeClr val="accent2"/>
                </a:solidFill>
              </a:rPr>
              <a:t> Projection</a:t>
            </a:r>
          </a:p>
          <a:p>
            <a:pPr marL="285750" indent="-228600">
              <a:lnSpc>
                <a:spcPct val="90000"/>
              </a:lnSpc>
              <a:spcAft>
                <a:spcPts val="600"/>
              </a:spcAft>
              <a:buFont typeface="Arial" panose="020B0604020202020204" pitchFamily="34" charset="0"/>
              <a:buChar char="•"/>
            </a:pPr>
            <a:r>
              <a:rPr lang="en-US" sz="2000" dirty="0">
                <a:solidFill>
                  <a:schemeClr val="accent2"/>
                </a:solidFill>
              </a:rPr>
              <a:t>Lung opacity seems to be more visible in AP position</a:t>
            </a:r>
          </a:p>
          <a:p>
            <a:pPr marL="57150">
              <a:lnSpc>
                <a:spcPct val="90000"/>
              </a:lnSpc>
              <a:spcAft>
                <a:spcPts val="600"/>
              </a:spcAft>
            </a:pPr>
            <a:endParaRPr lang="en-US" sz="2000" dirty="0">
              <a:solidFill>
                <a:schemeClr val="accent2"/>
              </a:solidFill>
            </a:endParaRPr>
          </a:p>
        </p:txBody>
      </p:sp>
    </p:spTree>
    <p:extLst>
      <p:ext uri="{BB962C8B-B14F-4D97-AF65-F5344CB8AC3E}">
        <p14:creationId xmlns:p14="http://schemas.microsoft.com/office/powerpoint/2010/main" val="230458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A38D3F-977C-4187-8E42-8671B0959EBF}"/>
              </a:ext>
            </a:extLst>
          </p:cNvPr>
          <p:cNvSpPr txBox="1"/>
          <p:nvPr/>
        </p:nvSpPr>
        <p:spPr>
          <a:xfrm>
            <a:off x="464203" y="1579419"/>
            <a:ext cx="3667036" cy="3779520"/>
          </a:xfrm>
          <a:prstGeom prst="rect">
            <a:avLst/>
          </a:prstGeom>
        </p:spPr>
        <p:txBody>
          <a:bodyPr vert="horz" lIns="91440" tIns="45720" rIns="91440" bIns="45720" rtlCol="0">
            <a:normAutofit/>
          </a:bodyPr>
          <a:lstStyle/>
          <a:p>
            <a:pPr>
              <a:lnSpc>
                <a:spcPct val="90000"/>
              </a:lnSpc>
              <a:spcAft>
                <a:spcPts val="600"/>
              </a:spcAft>
            </a:pPr>
            <a:r>
              <a:rPr lang="en-US" dirty="0"/>
              <a:t>Visualization of sample X-ray images for each category </a:t>
            </a:r>
          </a:p>
          <a:p>
            <a:pPr marL="285750" indent="-228600">
              <a:lnSpc>
                <a:spcPct val="90000"/>
              </a:lnSpc>
              <a:spcAft>
                <a:spcPts val="600"/>
              </a:spcAft>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64AEA6-4275-4FB0-BB71-B46958BC23F9}"/>
              </a:ext>
            </a:extLst>
          </p:cNvPr>
          <p:cNvPicPr>
            <a:picLocks noChangeAspect="1"/>
          </p:cNvPicPr>
          <p:nvPr/>
        </p:nvPicPr>
        <p:blipFill rotWithShape="1">
          <a:blip r:embed="rId2"/>
          <a:srcRect r="3234" b="2"/>
          <a:stretch/>
        </p:blipFill>
        <p:spPr>
          <a:xfrm>
            <a:off x="4807527" y="185160"/>
            <a:ext cx="7056269" cy="6271057"/>
          </a:xfrm>
          <a:prstGeom prst="rect">
            <a:avLst/>
          </a:prstGeom>
          <a:effectLst/>
        </p:spPr>
      </p:pic>
    </p:spTree>
    <p:extLst>
      <p:ext uri="{BB962C8B-B14F-4D97-AF65-F5344CB8AC3E}">
        <p14:creationId xmlns:p14="http://schemas.microsoft.com/office/powerpoint/2010/main" val="241315862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5294B4D-8D88-486F-A781-8F288CCEAE1C}"/>
              </a:ext>
            </a:extLst>
          </p:cNvPr>
          <p:cNvSpPr txBox="1"/>
          <p:nvPr/>
        </p:nvSpPr>
        <p:spPr>
          <a:xfrm>
            <a:off x="1087023" y="1498622"/>
            <a:ext cx="2227677" cy="1134512"/>
          </a:xfrm>
          <a:prstGeom prst="rect">
            <a:avLst/>
          </a:prstGeom>
        </p:spPr>
        <p:txBody>
          <a:bodyPr vert="horz" lIns="91440" tIns="45720" rIns="91440" bIns="45720" rtlCol="0">
            <a:normAutofit/>
          </a:bodyPr>
          <a:lstStyle/>
          <a:p>
            <a:pPr>
              <a:lnSpc>
                <a:spcPct val="90000"/>
              </a:lnSpc>
              <a:spcAft>
                <a:spcPts val="600"/>
              </a:spcAft>
            </a:pPr>
            <a:r>
              <a:rPr lang="en-US" sz="1600" dirty="0">
                <a:solidFill>
                  <a:schemeClr val="bg1"/>
                </a:solidFill>
              </a:rPr>
              <a:t>Visualization of sample X-ray images with bounding boxes</a:t>
            </a:r>
          </a:p>
          <a:p>
            <a:pPr marL="285750" indent="-228600">
              <a:lnSpc>
                <a:spcPct val="90000"/>
              </a:lnSpc>
              <a:spcAft>
                <a:spcPts val="600"/>
              </a:spcAft>
              <a:buFont typeface="Arial" panose="020B0604020202020204" pitchFamily="34" charset="0"/>
              <a:buChar char="•"/>
            </a:pPr>
            <a:endParaRPr lang="en-US" sz="1600" dirty="0">
              <a:solidFill>
                <a:schemeClr val="bg1"/>
              </a:solidFill>
            </a:endParaRPr>
          </a:p>
        </p:txBody>
      </p:sp>
      <p:pic>
        <p:nvPicPr>
          <p:cNvPr id="3" name="Picture 2">
            <a:extLst>
              <a:ext uri="{FF2B5EF4-FFF2-40B4-BE49-F238E27FC236}">
                <a16:creationId xmlns:a16="http://schemas.microsoft.com/office/drawing/2014/main" id="{96007468-16EF-4D2D-AF20-B20AF1FA431D}"/>
              </a:ext>
            </a:extLst>
          </p:cNvPr>
          <p:cNvPicPr>
            <a:picLocks noChangeAspect="1"/>
          </p:cNvPicPr>
          <p:nvPr/>
        </p:nvPicPr>
        <p:blipFill>
          <a:blip r:embed="rId2"/>
          <a:stretch>
            <a:fillRect/>
          </a:stretch>
        </p:blipFill>
        <p:spPr>
          <a:xfrm>
            <a:off x="4097867" y="837621"/>
            <a:ext cx="7906010" cy="5622446"/>
          </a:xfrm>
          <a:prstGeom prst="rect">
            <a:avLst/>
          </a:prstGeom>
        </p:spPr>
      </p:pic>
      <p:pic>
        <p:nvPicPr>
          <p:cNvPr id="7" name="Picture 6">
            <a:extLst>
              <a:ext uri="{FF2B5EF4-FFF2-40B4-BE49-F238E27FC236}">
                <a16:creationId xmlns:a16="http://schemas.microsoft.com/office/drawing/2014/main" id="{DD19CB74-B675-42FF-9CCD-9BF56FDAAF3D}"/>
              </a:ext>
            </a:extLst>
          </p:cNvPr>
          <p:cNvPicPr>
            <a:picLocks noChangeAspect="1"/>
          </p:cNvPicPr>
          <p:nvPr/>
        </p:nvPicPr>
        <p:blipFill>
          <a:blip r:embed="rId3"/>
          <a:stretch>
            <a:fillRect/>
          </a:stretch>
        </p:blipFill>
        <p:spPr>
          <a:xfrm>
            <a:off x="649525" y="3352801"/>
            <a:ext cx="3342508" cy="3188488"/>
          </a:xfrm>
          <a:prstGeom prst="rect">
            <a:avLst/>
          </a:prstGeom>
        </p:spPr>
      </p:pic>
    </p:spTree>
    <p:extLst>
      <p:ext uri="{BB962C8B-B14F-4D97-AF65-F5344CB8AC3E}">
        <p14:creationId xmlns:p14="http://schemas.microsoft.com/office/powerpoint/2010/main" val="4043398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8167</TotalTime>
  <Words>743</Words>
  <Application>Microsoft Office PowerPoint</Application>
  <PresentationFormat>Widescreen</PresentationFormat>
  <Paragraphs>67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Helvetica Neue</vt:lpstr>
      <vt:lpstr>Wingdings</vt:lpstr>
      <vt:lpstr>Office Theme</vt:lpstr>
      <vt:lpstr>PowerPoint Presentation</vt:lpstr>
      <vt:lpstr>Automating Pneumonia screening in chest radiographs and providing affected area details through powerful AI techniques can assist physicians to make better clinical decisions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Model  Building</vt:lpstr>
      <vt:lpstr>Since the problem statement requires us to read images, we use CNN and various state of the art deep learning architectures listed here to identify lung opacity with higher accuracy and recall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Shravanti Mitra</dc:creator>
  <cp:lastModifiedBy>Ajith Elamkulam</cp:lastModifiedBy>
  <cp:revision>58</cp:revision>
  <dcterms:created xsi:type="dcterms:W3CDTF">2021-10-25T02:35:59Z</dcterms:created>
  <dcterms:modified xsi:type="dcterms:W3CDTF">2021-10-30T19:14:28Z</dcterms:modified>
</cp:coreProperties>
</file>